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62" r:id="rId1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22C29-E8A1-4995-BDFD-F1ED408DBA4A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5FDBA-8A9B-4E1B-912E-37DEF48EE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102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F9A7F-E584-4669-B7F1-2C7695C4B1F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975F2-BE4C-4283-A028-CD37595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792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14966-874B-4E61-92E3-9DE53D8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6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14966-874B-4E61-92E3-9DE53D83D4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214966-874B-4E61-92E3-9DE53D83D4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3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14966-874B-4E61-92E3-9DE53D8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6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70"/>
            <a:ext cx="10972800" cy="721880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429042"/>
            <a:ext cx="10897544" cy="383894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DESCRIPTION GOES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6309320"/>
            <a:ext cx="10897544" cy="3838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  <p:cxnSp>
        <p:nvCxnSpPr>
          <p:cNvPr id="18" name="直線コネクタ 8"/>
          <p:cNvCxnSpPr/>
          <p:nvPr userDrawn="1"/>
        </p:nvCxnSpPr>
        <p:spPr>
          <a:xfrm flipV="1">
            <a:off x="5875985" y="1508787"/>
            <a:ext cx="441088" cy="67207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9"/>
          <p:cNvCxnSpPr/>
          <p:nvPr userDrawn="1"/>
        </p:nvCxnSpPr>
        <p:spPr>
          <a:xfrm flipV="1">
            <a:off x="5875985" y="1748813"/>
            <a:ext cx="441088" cy="672075"/>
          </a:xfrm>
          <a:prstGeom prst="line">
            <a:avLst/>
          </a:prstGeom>
          <a:ln w="19050">
            <a:solidFill>
              <a:srgbClr val="A4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0"/>
          <p:cNvCxnSpPr/>
          <p:nvPr userDrawn="1"/>
        </p:nvCxnSpPr>
        <p:spPr>
          <a:xfrm flipV="1">
            <a:off x="5875985" y="1988840"/>
            <a:ext cx="441088" cy="67207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289428" y="4391024"/>
            <a:ext cx="1613144" cy="161034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14966-874B-4E61-92E3-9DE53D83D4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5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36" hasCustomPrompt="1"/>
          </p:nvPr>
        </p:nvSpPr>
        <p:spPr>
          <a:xfrm>
            <a:off x="-1" y="-19050"/>
            <a:ext cx="4064000" cy="34671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7" hasCustomPrompt="1"/>
          </p:nvPr>
        </p:nvSpPr>
        <p:spPr>
          <a:xfrm>
            <a:off x="8128001" y="-19050"/>
            <a:ext cx="4064000" cy="34671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8" hasCustomPrompt="1"/>
          </p:nvPr>
        </p:nvSpPr>
        <p:spPr>
          <a:xfrm>
            <a:off x="4064001" y="3448050"/>
            <a:ext cx="4064000" cy="340995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27883" y="1426611"/>
            <a:ext cx="3336234" cy="575778"/>
          </a:xfrm>
        </p:spPr>
        <p:txBody>
          <a:bodyPr/>
          <a:lstStyle>
            <a:lvl1pPr algn="ctr">
              <a:defRPr>
                <a:solidFill>
                  <a:srgbClr val="A4003B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428624" y="4201008"/>
            <a:ext cx="3206750" cy="212090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en-US" dirty="0" smtClean="0"/>
              <a:t>Additional description 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8556626" y="4201008"/>
            <a:ext cx="3206750" cy="21209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 smtClean="0"/>
              <a:t>Additional description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14966-874B-4E61-92E3-9DE53D83D4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93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4471131" y="1308292"/>
            <a:ext cx="731520" cy="7315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5199057" y="3574336"/>
            <a:ext cx="731520" cy="731520"/>
          </a:xfrm>
          <a:prstGeom prst="ellipse">
            <a:avLst/>
          </a:prstGeom>
          <a:solidFill>
            <a:srgbClr val="8C3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4471131" y="4836021"/>
            <a:ext cx="731520" cy="731520"/>
          </a:xfrm>
          <a:prstGeom prst="ellipse">
            <a:avLst/>
          </a:prstGeom>
          <a:solidFill>
            <a:srgbClr val="A83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5143985" y="2222696"/>
            <a:ext cx="731520" cy="731520"/>
          </a:xfrm>
          <a:prstGeom prst="ellipse">
            <a:avLst/>
          </a:prstGeom>
          <a:solidFill>
            <a:srgbClr val="602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369068" y="1385784"/>
            <a:ext cx="5296537" cy="406082"/>
          </a:xfrm>
          <a:noFill/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12588" y="2385415"/>
            <a:ext cx="5296537" cy="406082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080013" y="3737055"/>
            <a:ext cx="5296537" cy="406082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340933" y="4998740"/>
            <a:ext cx="5296537" cy="406082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Part 4</a:t>
            </a:r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>
            <a:off x="792581" y="1130207"/>
            <a:ext cx="1824009" cy="1824009"/>
          </a:xfrm>
          <a:prstGeom prst="ellipse">
            <a:avLst/>
          </a:prstGeom>
          <a:solidFill>
            <a:srgbClr val="5B9BD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 userDrawn="1"/>
        </p:nvSpPr>
        <p:spPr>
          <a:xfrm>
            <a:off x="1704585" y="769615"/>
            <a:ext cx="1022251" cy="1022251"/>
          </a:xfrm>
          <a:prstGeom prst="ellipse">
            <a:avLst/>
          </a:prstGeom>
          <a:solidFill>
            <a:srgbClr val="A12F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406769" y="1791866"/>
            <a:ext cx="3488788" cy="348878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 dirty="0" smtClean="0"/>
          </a:p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14966-874B-4E61-92E3-9DE53D83D4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34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14966-874B-4E61-92E3-9DE53D83D4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38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12192000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3" name="直線コネクタ 21"/>
          <p:cNvCxnSpPr/>
          <p:nvPr userDrawn="1"/>
        </p:nvCxnSpPr>
        <p:spPr>
          <a:xfrm flipV="1">
            <a:off x="5552454" y="1143000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14966-874B-4E61-92E3-9DE53D83D4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1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 smtClean="0"/>
              <a:t>Slide Description Goes Here</a:t>
            </a:r>
            <a:endParaRPr kumimoji="1" lang="ja-JP" altLang="en-US" dirty="0" smtClean="0"/>
          </a:p>
        </p:txBody>
      </p:sp>
      <p:sp>
        <p:nvSpPr>
          <p:cNvPr id="7" name="アーチ 6"/>
          <p:cNvSpPr/>
          <p:nvPr userDrawn="1"/>
        </p:nvSpPr>
        <p:spPr>
          <a:xfrm>
            <a:off x="3887563" y="1652802"/>
            <a:ext cx="4320855" cy="432048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3935760" y="1652615"/>
            <a:ext cx="4320480" cy="4320855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3935572" y="1700807"/>
            <a:ext cx="4320855" cy="432048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3887750" y="1700620"/>
            <a:ext cx="4320480" cy="4320855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8427101" y="1556792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44484" y="1593395"/>
            <a:ext cx="336066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44484" y="2111429"/>
            <a:ext cx="3360665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</a:p>
          <a:p>
            <a:pPr lvl="0"/>
            <a:r>
              <a:rPr kumimoji="1" lang="en-US" altLang="ja-JP" dirty="0" smtClean="0"/>
              <a:t>Text goes here</a:t>
            </a:r>
            <a:br>
              <a:rPr kumimoji="1" lang="en-US" altLang="ja-JP" dirty="0" smtClean="0"/>
            </a:br>
            <a:endParaRPr kumimoji="1" lang="en-US" altLang="ja-JP" dirty="0" smtClean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8420205" y="4629133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37588" y="4687163"/>
            <a:ext cx="336066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37588" y="5205197"/>
            <a:ext cx="3360665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</a:p>
          <a:p>
            <a:pPr lvl="0"/>
            <a:r>
              <a:rPr kumimoji="1" lang="en-US" altLang="ja-JP" dirty="0" smtClean="0"/>
              <a:t>Text goes here</a:t>
            </a:r>
            <a:br>
              <a:rPr kumimoji="1" lang="en-US" altLang="ja-JP" dirty="0" smtClean="0"/>
            </a:br>
            <a:endParaRPr kumimoji="1" lang="en-US" altLang="ja-JP" dirty="0" smtClean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3729066" y="1589456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93746" y="1604797"/>
            <a:ext cx="3360665" cy="576064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93746" y="2122832"/>
            <a:ext cx="3360665" cy="816091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</a:p>
          <a:p>
            <a:pPr lvl="0"/>
            <a:r>
              <a:rPr kumimoji="1" lang="en-US" altLang="ja-JP" dirty="0" smtClean="0"/>
              <a:t>Text goes here</a:t>
            </a:r>
            <a:br>
              <a:rPr kumimoji="1" lang="en-US" altLang="ja-JP" dirty="0" smtClean="0"/>
            </a:br>
            <a:endParaRPr kumimoji="1" lang="en-US" altLang="ja-JP" dirty="0" smtClean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3722170" y="4629133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86850" y="4698565"/>
            <a:ext cx="3360665" cy="576064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86850" y="5216600"/>
            <a:ext cx="3360665" cy="816091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</a:p>
          <a:p>
            <a:pPr lvl="0"/>
            <a:r>
              <a:rPr kumimoji="1" lang="en-US" altLang="ja-JP" dirty="0" smtClean="0"/>
              <a:t>Text goes here</a:t>
            </a:r>
            <a:br>
              <a:rPr kumimoji="1" lang="en-US" altLang="ja-JP" dirty="0" smtClean="0"/>
            </a:br>
            <a:endParaRPr kumimoji="1" lang="en-US" altLang="ja-JP" dirty="0" smtClean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528085" y="2467515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528085" y="4771771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223629" y="2468893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223629" y="4773149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7871448" y="2238891"/>
            <a:ext cx="555654" cy="4693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7871448" y="5012487"/>
            <a:ext cx="548758" cy="320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3729066" y="5012487"/>
            <a:ext cx="494563" cy="320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3729066" y="2238891"/>
            <a:ext cx="494563" cy="4707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14966-874B-4E61-92E3-9DE53D83D4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1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14966-874B-4E61-92E3-9DE53D8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1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14966-874B-4E61-92E3-9DE53D8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2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14966-874B-4E61-92E3-9DE53D8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2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14966-874B-4E61-92E3-9DE53D8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1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14966-874B-4E61-92E3-9DE53D8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14966-874B-4E61-92E3-9DE53D8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1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14966-874B-4E61-92E3-9DE53D8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23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14966-874B-4E61-92E3-9DE53D8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3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14966-874B-4E61-92E3-9DE53D83D4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96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30743"/>
            <a:ext cx="10972800" cy="72188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KLiK</a:t>
            </a:r>
            <a:r>
              <a:rPr lang="en-US" dirty="0" smtClean="0">
                <a:solidFill>
                  <a:schemeClr val="bg1"/>
                </a:solidFill>
              </a:rPr>
              <a:t> Engine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7228" y="3650715"/>
            <a:ext cx="10897544" cy="383894"/>
          </a:xfrm>
        </p:spPr>
        <p:txBody>
          <a:bodyPr/>
          <a:lstStyle/>
          <a:p>
            <a:r>
              <a:rPr lang="en-US" spc="300" dirty="0" smtClean="0">
                <a:solidFill>
                  <a:schemeClr val="bg1"/>
                </a:solidFill>
              </a:rPr>
              <a:t>A C++ Based File Search Engine</a:t>
            </a:r>
            <a:endParaRPr lang="en-US" spc="3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24" y="5140290"/>
            <a:ext cx="2574449" cy="146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66" y="1988649"/>
            <a:ext cx="4533559" cy="4275879"/>
          </a:xfrm>
          <a:prstGeom prst="rect">
            <a:avLst/>
          </a:prstGeom>
        </p:spPr>
      </p:pic>
      <p:sp>
        <p:nvSpPr>
          <p:cNvPr id="8" name="タイトル 11"/>
          <p:cNvSpPr txBox="1">
            <a:spLocks/>
          </p:cNvSpPr>
          <p:nvPr/>
        </p:nvSpPr>
        <p:spPr>
          <a:xfrm>
            <a:off x="110197" y="316823"/>
            <a:ext cx="5519523" cy="7199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b="1" dirty="0" smtClean="0">
                <a:solidFill>
                  <a:schemeClr val="bg1"/>
                </a:solidFill>
              </a:rPr>
              <a:t>Searcher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76962" y="1292217"/>
            <a:ext cx="320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57391" y="4126588"/>
            <a:ext cx="61730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Implemented Reverse Indexing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Stop </a:t>
            </a:r>
            <a:r>
              <a:rPr lang="en-US" sz="2000" dirty="0" smtClean="0">
                <a:solidFill>
                  <a:schemeClr val="bg1"/>
                </a:solidFill>
              </a:rPr>
              <a:t>Words completely separated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Results Ranked in accordance to priority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String streams used </a:t>
            </a:r>
            <a:r>
              <a:rPr lang="en-US" sz="2000" dirty="0" smtClean="0">
                <a:solidFill>
                  <a:schemeClr val="bg1"/>
                </a:solidFill>
              </a:rPr>
              <a:t>for data </a:t>
            </a:r>
            <a:r>
              <a:rPr lang="en-US" sz="2000" dirty="0" smtClean="0">
                <a:solidFill>
                  <a:schemeClr val="bg1"/>
                </a:solidFill>
              </a:rPr>
              <a:t>efficiently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29" y="1695514"/>
            <a:ext cx="4381089" cy="4862633"/>
          </a:xfrm>
          <a:prstGeom prst="rect">
            <a:avLst/>
          </a:prstGeom>
        </p:spPr>
      </p:pic>
      <p:sp>
        <p:nvSpPr>
          <p:cNvPr id="5" name="タイトル 11"/>
          <p:cNvSpPr txBox="1">
            <a:spLocks/>
          </p:cNvSpPr>
          <p:nvPr/>
        </p:nvSpPr>
        <p:spPr>
          <a:xfrm>
            <a:off x="6541477" y="316823"/>
            <a:ext cx="5519523" cy="7199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ja-JP" b="1" dirty="0" smtClean="0">
                <a:solidFill>
                  <a:schemeClr val="bg1"/>
                </a:solidFill>
              </a:rPr>
              <a:t>Ranking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8410433" y="1292217"/>
            <a:ext cx="3200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0460" y="4126830"/>
            <a:ext cx="6763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dirty="0" smtClean="0">
                <a:solidFill>
                  <a:schemeClr val="bg1"/>
                </a:solidFill>
              </a:rPr>
              <a:t>ositional priority ranking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Top 15 </a:t>
            </a:r>
            <a:r>
              <a:rPr lang="en-US" sz="2000" dirty="0" smtClean="0">
                <a:solidFill>
                  <a:schemeClr val="bg1"/>
                </a:solidFill>
              </a:rPr>
              <a:t>results </a:t>
            </a:r>
            <a:r>
              <a:rPr lang="en-US" sz="2000" dirty="0" smtClean="0">
                <a:solidFill>
                  <a:schemeClr val="bg1"/>
                </a:solidFill>
              </a:rPr>
              <a:t>returned.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Advanced m</a:t>
            </a:r>
            <a:r>
              <a:rPr lang="en-US" sz="2000" dirty="0" smtClean="0">
                <a:solidFill>
                  <a:schemeClr val="bg1"/>
                </a:solidFill>
              </a:rPr>
              <a:t>ultiple-word </a:t>
            </a:r>
            <a:r>
              <a:rPr lang="en-US" sz="2000" dirty="0" smtClean="0">
                <a:solidFill>
                  <a:schemeClr val="bg1"/>
                </a:solidFill>
              </a:rPr>
              <a:t>query </a:t>
            </a:r>
            <a:r>
              <a:rPr lang="en-US" sz="2000" dirty="0" smtClean="0">
                <a:solidFill>
                  <a:schemeClr val="bg1"/>
                </a:solidFill>
              </a:rPr>
              <a:t>scoring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39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4" y="2366828"/>
            <a:ext cx="6510277" cy="3676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53" y="399939"/>
            <a:ext cx="691588" cy="691588"/>
          </a:xfrm>
          <a:prstGeom prst="rect">
            <a:avLst/>
          </a:prstGeom>
        </p:spPr>
      </p:pic>
      <p:sp>
        <p:nvSpPr>
          <p:cNvPr id="4" name="タイトル 11"/>
          <p:cNvSpPr txBox="1">
            <a:spLocks/>
          </p:cNvSpPr>
          <p:nvPr/>
        </p:nvSpPr>
        <p:spPr>
          <a:xfrm>
            <a:off x="1767541" y="401936"/>
            <a:ext cx="5519523" cy="7199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b="1" dirty="0" smtClean="0">
                <a:solidFill>
                  <a:schemeClr val="bg1"/>
                </a:solidFill>
              </a:rPr>
              <a:t>GUI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05617" y="1239792"/>
            <a:ext cx="23774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58" y="4659762"/>
            <a:ext cx="2903186" cy="1888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1643" y="1459681"/>
            <a:ext cx="4783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Implemented PHP for GUI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UI created/designed with HTML/CSS and the </a:t>
            </a:r>
            <a:r>
              <a:rPr lang="en-US" sz="2000" dirty="0" err="1" smtClean="0">
                <a:solidFill>
                  <a:schemeClr val="bg1"/>
                </a:solidFill>
              </a:rPr>
              <a:t>BootStrap</a:t>
            </a:r>
            <a:r>
              <a:rPr lang="en-US" sz="2000" dirty="0" smtClean="0">
                <a:solidFill>
                  <a:schemeClr val="bg1"/>
                </a:solidFill>
              </a:rPr>
              <a:t> 4 Framework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C++ script used for searching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Time calculation of search-execution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</a:t>
            </a:r>
            <a:r>
              <a:rPr lang="en-US" sz="2000" dirty="0" smtClean="0">
                <a:solidFill>
                  <a:schemeClr val="bg1"/>
                </a:solidFill>
              </a:rPr>
              <a:t>ealing </a:t>
            </a:r>
            <a:r>
              <a:rPr lang="en-US" sz="2000" dirty="0" smtClean="0">
                <a:solidFill>
                  <a:schemeClr val="bg1"/>
                </a:solidFill>
              </a:rPr>
              <a:t>with no results being returned</a:t>
            </a:r>
          </a:p>
        </p:txBody>
      </p:sp>
    </p:spTree>
    <p:extLst>
      <p:ext uri="{BB962C8B-B14F-4D97-AF65-F5344CB8AC3E}">
        <p14:creationId xmlns:p14="http://schemas.microsoft.com/office/powerpoint/2010/main" val="764335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9" y="2366828"/>
            <a:ext cx="6512467" cy="3676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53" y="399939"/>
            <a:ext cx="691588" cy="691588"/>
          </a:xfrm>
          <a:prstGeom prst="rect">
            <a:avLst/>
          </a:prstGeom>
        </p:spPr>
      </p:pic>
      <p:sp>
        <p:nvSpPr>
          <p:cNvPr id="4" name="タイトル 11"/>
          <p:cNvSpPr txBox="1">
            <a:spLocks/>
          </p:cNvSpPr>
          <p:nvPr/>
        </p:nvSpPr>
        <p:spPr>
          <a:xfrm>
            <a:off x="1767541" y="401936"/>
            <a:ext cx="5519523" cy="7199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b="1" dirty="0">
                <a:solidFill>
                  <a:schemeClr val="bg1"/>
                </a:solidFill>
              </a:rPr>
              <a:t>Performance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05617" y="1239792"/>
            <a:ext cx="23774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58" y="4659762"/>
            <a:ext cx="2903186" cy="1888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90117" y="2753136"/>
            <a:ext cx="4783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Implemented the Reverse </a:t>
            </a:r>
            <a:r>
              <a:rPr lang="en-US" sz="2000" dirty="0" smtClean="0">
                <a:solidFill>
                  <a:schemeClr val="bg1"/>
                </a:solidFill>
              </a:rPr>
              <a:t>Index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Implemented </a:t>
            </a:r>
            <a:r>
              <a:rPr lang="en-US" sz="2000" dirty="0" smtClean="0">
                <a:solidFill>
                  <a:schemeClr val="bg1"/>
                </a:solidFill>
              </a:rPr>
              <a:t>Document scores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Average query time: 1.20 s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459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108857" y="-13101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2" tIns="60942" rIns="121882" bIns="60942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Light" charset="0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108857" y="-13101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2" tIns="60942" rIns="121882" bIns="60942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23433" y="1399875"/>
            <a:ext cx="4969539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99" dirty="0" err="1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KLiK</a:t>
            </a:r>
            <a:r>
              <a:rPr lang="en-US" sz="2999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Engine</a:t>
            </a:r>
            <a:endParaRPr lang="en-US" sz="2999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23433" y="2148129"/>
            <a:ext cx="6699865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9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End Semester Project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Subject : Data Structures and Algorithms</a:t>
            </a:r>
            <a:endParaRPr lang="en-US" sz="1199" dirty="0">
              <a:solidFill>
                <a:schemeClr val="bg1">
                  <a:lumMod val="7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318" y="4375387"/>
            <a:ext cx="2142905" cy="12218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23433" y="2922159"/>
            <a:ext cx="5612603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90"/>
              </a:lnSpc>
            </a:pPr>
            <a:r>
              <a:rPr lang="en-US" dirty="0" smtClean="0">
                <a:solidFill>
                  <a:schemeClr val="bg1"/>
                </a:solidFill>
              </a:rPr>
              <a:t>Muhammad Saad Hussaini	-	211190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Anas</a:t>
            </a:r>
            <a:r>
              <a:rPr lang="en-US" dirty="0">
                <a:solidFill>
                  <a:schemeClr val="bg1"/>
                </a:solidFill>
              </a:rPr>
              <a:t> Imran </a:t>
            </a:r>
            <a:r>
              <a:rPr lang="en-US" dirty="0" err="1" smtClean="0">
                <a:solidFill>
                  <a:schemeClr val="bg1"/>
                </a:solidFill>
              </a:rPr>
              <a:t>Tasadduq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	237770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Ahmad Ali Khan 		-	211236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Muhammad </a:t>
            </a:r>
            <a:r>
              <a:rPr lang="en-US" dirty="0" err="1">
                <a:solidFill>
                  <a:schemeClr val="bg1"/>
                </a:solidFill>
              </a:rPr>
              <a:t>Shaharyar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	-	211690</a:t>
            </a:r>
            <a:endParaRPr lang="en-US" sz="1199" dirty="0">
              <a:solidFill>
                <a:schemeClr val="bg1"/>
              </a:solidFill>
              <a:latin typeface="Lato Ligh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55" y="4375387"/>
            <a:ext cx="1221868" cy="12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2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38" grpId="0"/>
      <p:bldP spid="40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69068" y="1385784"/>
            <a:ext cx="6393441" cy="40608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Muhammad Saad Hussaini – 211190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12588" y="2385415"/>
            <a:ext cx="5749921" cy="40608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Anas</a:t>
            </a:r>
            <a:r>
              <a:rPr lang="en-US" dirty="0" smtClean="0"/>
              <a:t> Imran </a:t>
            </a:r>
            <a:r>
              <a:rPr lang="en-US" dirty="0" err="1" smtClean="0"/>
              <a:t>Tasadduq</a:t>
            </a:r>
            <a:r>
              <a:rPr lang="en-US" dirty="0" smtClean="0"/>
              <a:t> – 237770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Ahmad Ali Khan </a:t>
            </a:r>
            <a:r>
              <a:rPr lang="en-US" dirty="0" smtClean="0"/>
              <a:t>– 211236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69068" y="5077613"/>
            <a:ext cx="5296537" cy="4060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Muhammad </a:t>
            </a:r>
            <a:r>
              <a:rPr lang="en-US" dirty="0" err="1"/>
              <a:t>Shaharyar</a:t>
            </a:r>
            <a:r>
              <a:rPr lang="en-US" dirty="0"/>
              <a:t> - 211690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7" r="3327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535773" y="2751430"/>
            <a:ext cx="323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SE 8A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0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accent5"/>
                </a:solidFill>
              </a:rPr>
              <a:t>KLiK</a:t>
            </a:r>
            <a:r>
              <a:rPr lang="en-US" dirty="0" smtClean="0">
                <a:solidFill>
                  <a:schemeClr val="accent5"/>
                </a:solidFill>
              </a:rPr>
              <a:t> Engine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9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Search Engine is created in C++, utilizing the Boost Library to facilitate the file I/O.</a:t>
            </a:r>
            <a:b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GUI was made in PHP, which receives output from C++ scripts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chosen Dataset was the Enron Email Dataset, which was over 1.54 GB large and consisted of more than 540000 records.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38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36" b="5036"/>
          <a:stretch>
            <a:fillRect/>
          </a:stretch>
        </p:blipFill>
        <p:spPr/>
      </p:pic>
      <p:sp>
        <p:nvSpPr>
          <p:cNvPr id="9" name="Title 4"/>
          <p:cNvSpPr txBox="1">
            <a:spLocks/>
          </p:cNvSpPr>
          <p:nvPr/>
        </p:nvSpPr>
        <p:spPr>
          <a:xfrm>
            <a:off x="4197927" y="2149441"/>
            <a:ext cx="3796145" cy="575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4003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accent5"/>
                </a:solidFill>
                <a:latin typeface="+mn-lt"/>
              </a:rPr>
              <a:t>C++ / PHP File Search Engine</a:t>
            </a:r>
            <a:endParaRPr lang="en-US" sz="2000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3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50" y="4484592"/>
            <a:ext cx="1382098" cy="15537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1" y="972789"/>
            <a:ext cx="2449192" cy="12678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06" y="1171757"/>
            <a:ext cx="2067590" cy="108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48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12" y="120668"/>
            <a:ext cx="3031857" cy="20216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03" y="120667"/>
            <a:ext cx="3943761" cy="37751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71063" y="4502577"/>
            <a:ext cx="5164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Enron Email Dataset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7685" y="318108"/>
            <a:ext cx="448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Chosen Dataset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895832"/>
            <a:ext cx="7176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Email Dataset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1.54 GB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540000+ files (I/O heavy)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File-section priority required (Subject vs Body)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818" y="981465"/>
            <a:ext cx="1448670" cy="14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43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023" y="2202077"/>
            <a:ext cx="2063079" cy="1953286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pic>
        <p:nvPicPr>
          <p:cNvPr id="29" name="Picture Placeholder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4" y="2217675"/>
            <a:ext cx="3039114" cy="2026075"/>
          </a:xfrm>
          <a:prstGeom prst="rect">
            <a:avLst/>
          </a:prstGeom>
        </p:spPr>
      </p:pic>
      <p:pic>
        <p:nvPicPr>
          <p:cNvPr id="30" name="Picture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42" y="1977372"/>
            <a:ext cx="2918858" cy="2490000"/>
          </a:xfrm>
          <a:prstGeom prst="rect">
            <a:avLst/>
          </a:prstGeom>
        </p:spPr>
      </p:pic>
      <p:pic>
        <p:nvPicPr>
          <p:cNvPr id="31" name="Picture Placeholder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79" y="1945785"/>
            <a:ext cx="2904776" cy="2477988"/>
          </a:xfrm>
          <a:prstGeom prst="rect">
            <a:avLst/>
          </a:prstGeom>
        </p:spPr>
      </p:pic>
      <p:pic>
        <p:nvPicPr>
          <p:cNvPr id="32" name="Picture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51" y="1554692"/>
            <a:ext cx="3626800" cy="3044116"/>
          </a:xfrm>
          <a:prstGeom prst="rect">
            <a:avLst/>
          </a:prstGeom>
        </p:spPr>
      </p:pic>
      <p:sp>
        <p:nvSpPr>
          <p:cNvPr id="33" name="Title 6"/>
          <p:cNvSpPr txBox="1">
            <a:spLocks/>
          </p:cNvSpPr>
          <p:nvPr/>
        </p:nvSpPr>
        <p:spPr>
          <a:xfrm>
            <a:off x="2053500" y="286085"/>
            <a:ext cx="8085000" cy="655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1A7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5"/>
                </a:solidFill>
              </a:rPr>
              <a:t>Languages and Frameworks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81985" y="5122568"/>
            <a:ext cx="475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MySQL / </a:t>
            </a:r>
            <a:r>
              <a:rPr lang="en-US" sz="2400" dirty="0" err="1" smtClean="0"/>
              <a:t>MySQLx</a:t>
            </a:r>
            <a:r>
              <a:rPr lang="en-US" sz="2400" dirty="0" smtClean="0"/>
              <a:t> APIs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59352" y="5127301"/>
            <a:ext cx="306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HTML / PHP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3201563" y="5674440"/>
            <a:ext cx="554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C++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9941139" y="4596130"/>
            <a:ext cx="216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C++ Boost Library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-1003887" y="4459508"/>
            <a:ext cx="475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BootStrap</a:t>
            </a:r>
            <a:r>
              <a:rPr lang="en-US" sz="2400" dirty="0" smtClean="0"/>
              <a:t> 4</a:t>
            </a:r>
            <a:endParaRPr lang="en-US" sz="2400" dirty="0"/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8479528" y="5842350"/>
            <a:ext cx="441357" cy="441357"/>
            <a:chOff x="4841803" y="2970316"/>
            <a:chExt cx="685800" cy="685800"/>
          </a:xfrm>
        </p:grpSpPr>
        <p:sp>
          <p:nvSpPr>
            <p:cNvPr id="40" name="Oval 39"/>
            <p:cNvSpPr/>
            <p:nvPr/>
          </p:nvSpPr>
          <p:spPr>
            <a:xfrm>
              <a:off x="4841803" y="2970316"/>
              <a:ext cx="685800" cy="685800"/>
            </a:xfrm>
            <a:prstGeom prst="ellipse">
              <a:avLst/>
            </a:prstGeom>
            <a:solidFill>
              <a:srgbClr val="001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9610" y="3138736"/>
              <a:ext cx="510185" cy="354495"/>
            </a:xfrm>
            <a:prstGeom prst="rect">
              <a:avLst/>
            </a:prstGeom>
          </p:spPr>
        </p:pic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5753100" y="5212205"/>
            <a:ext cx="441357" cy="441357"/>
            <a:chOff x="8176104" y="3150088"/>
            <a:chExt cx="685800" cy="685800"/>
          </a:xfrm>
        </p:grpSpPr>
        <p:sp>
          <p:nvSpPr>
            <p:cNvPr id="43" name="Oval 42"/>
            <p:cNvSpPr/>
            <p:nvPr/>
          </p:nvSpPr>
          <p:spPr>
            <a:xfrm>
              <a:off x="8176104" y="3150088"/>
              <a:ext cx="685800" cy="685800"/>
            </a:xfrm>
            <a:prstGeom prst="ellipse">
              <a:avLst/>
            </a:prstGeom>
            <a:solidFill>
              <a:srgbClr val="001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4864" y="3363374"/>
              <a:ext cx="348279" cy="348279"/>
            </a:xfrm>
            <a:prstGeom prst="rect">
              <a:avLst/>
            </a:prstGeom>
          </p:spPr>
        </p:pic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3245464" y="5842350"/>
            <a:ext cx="441357" cy="441357"/>
            <a:chOff x="4841803" y="5510181"/>
            <a:chExt cx="685800" cy="685800"/>
          </a:xfrm>
        </p:grpSpPr>
        <p:sp>
          <p:nvSpPr>
            <p:cNvPr id="46" name="Oval 45"/>
            <p:cNvSpPr/>
            <p:nvPr/>
          </p:nvSpPr>
          <p:spPr>
            <a:xfrm>
              <a:off x="4841803" y="5510181"/>
              <a:ext cx="685800" cy="685800"/>
            </a:xfrm>
            <a:prstGeom prst="ellipse">
              <a:avLst/>
            </a:prstGeom>
            <a:solidFill>
              <a:srgbClr val="001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86346" y="5671354"/>
              <a:ext cx="641257" cy="402922"/>
            </a:xfrm>
            <a:prstGeom prst="rect">
              <a:avLst/>
            </a:prstGeom>
          </p:spPr>
        </p:pic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963173" y="5254956"/>
            <a:ext cx="441357" cy="441357"/>
            <a:chOff x="4841803" y="1857819"/>
            <a:chExt cx="685800" cy="685800"/>
          </a:xfrm>
        </p:grpSpPr>
        <p:sp>
          <p:nvSpPr>
            <p:cNvPr id="49" name="Oval 48"/>
            <p:cNvSpPr/>
            <p:nvPr/>
          </p:nvSpPr>
          <p:spPr>
            <a:xfrm>
              <a:off x="4841803" y="1857819"/>
              <a:ext cx="685800" cy="685800"/>
            </a:xfrm>
            <a:prstGeom prst="ellipse">
              <a:avLst/>
            </a:prstGeom>
            <a:solidFill>
              <a:srgbClr val="001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0555" y="2014535"/>
              <a:ext cx="448294" cy="387750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9733" y="5169037"/>
            <a:ext cx="445005" cy="46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6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221390" y="352998"/>
            <a:ext cx="5351486" cy="609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66"/>
                </a:solidFill>
              </a:rPr>
              <a:t>Basic Procedures 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6457951" y="1709241"/>
            <a:ext cx="4877547" cy="707886"/>
            <a:chOff x="6457951" y="1709241"/>
            <a:chExt cx="4877547" cy="707886"/>
          </a:xfrm>
        </p:grpSpPr>
        <p:sp>
          <p:nvSpPr>
            <p:cNvPr id="9" name="TextBox 8"/>
            <p:cNvSpPr txBox="1"/>
            <p:nvPr/>
          </p:nvSpPr>
          <p:spPr>
            <a:xfrm>
              <a:off x="7408069" y="1709241"/>
              <a:ext cx="392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Forward Indexing</a:t>
              </a:r>
              <a:endParaRPr lang="en-US" sz="20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6457951" y="1731327"/>
              <a:ext cx="685800" cy="685800"/>
            </a:xfrm>
            <a:prstGeom prst="ellipse">
              <a:avLst/>
            </a:prstGeom>
            <a:solidFill>
              <a:srgbClr val="001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3413" y="1806417"/>
              <a:ext cx="254876" cy="50951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457951" y="5118492"/>
            <a:ext cx="4273688" cy="685800"/>
            <a:chOff x="6457951" y="5118492"/>
            <a:chExt cx="4273688" cy="685800"/>
          </a:xfrm>
        </p:grpSpPr>
        <p:sp>
          <p:nvSpPr>
            <p:cNvPr id="12" name="Rectangle 11"/>
            <p:cNvSpPr/>
            <p:nvPr/>
          </p:nvSpPr>
          <p:spPr>
            <a:xfrm>
              <a:off x="7408068" y="5136045"/>
              <a:ext cx="3323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Result Display</a:t>
              </a:r>
              <a:endParaRPr lang="en-US" sz="200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6457951" y="5118492"/>
              <a:ext cx="685800" cy="685800"/>
            </a:xfrm>
            <a:prstGeom prst="ellipse">
              <a:avLst/>
            </a:prstGeom>
            <a:solidFill>
              <a:srgbClr val="001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8533" y="5223726"/>
              <a:ext cx="514350" cy="43815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6457951" y="2855994"/>
            <a:ext cx="4110812" cy="685800"/>
            <a:chOff x="6457951" y="2855994"/>
            <a:chExt cx="4110812" cy="685800"/>
          </a:xfrm>
        </p:grpSpPr>
        <p:sp>
          <p:nvSpPr>
            <p:cNvPr id="10" name="Rectangle 9"/>
            <p:cNvSpPr/>
            <p:nvPr/>
          </p:nvSpPr>
          <p:spPr>
            <a:xfrm>
              <a:off x="7408069" y="2855994"/>
              <a:ext cx="31606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Reverse Indexing</a:t>
              </a:r>
              <a:endParaRPr lang="en-US" sz="20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6457951" y="2855994"/>
              <a:ext cx="685800" cy="685800"/>
            </a:xfrm>
            <a:prstGeom prst="ellipse">
              <a:avLst/>
            </a:prstGeom>
            <a:solidFill>
              <a:srgbClr val="001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3661" y="2963132"/>
              <a:ext cx="362710" cy="47152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6457951" y="3980661"/>
            <a:ext cx="4967025" cy="685800"/>
            <a:chOff x="6457951" y="3980661"/>
            <a:chExt cx="4967025" cy="685800"/>
          </a:xfrm>
        </p:grpSpPr>
        <p:sp>
          <p:nvSpPr>
            <p:cNvPr id="11" name="Rectangle 10"/>
            <p:cNvSpPr/>
            <p:nvPr/>
          </p:nvSpPr>
          <p:spPr>
            <a:xfrm>
              <a:off x="7408069" y="3980661"/>
              <a:ext cx="40169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Result retrieval and Ranking</a:t>
              </a:r>
              <a:endParaRPr lang="en-US" sz="20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6457951" y="3980661"/>
              <a:ext cx="685800" cy="685800"/>
            </a:xfrm>
            <a:prstGeom prst="ellipse">
              <a:avLst/>
            </a:prstGeom>
            <a:solidFill>
              <a:srgbClr val="001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2567" y="4073431"/>
              <a:ext cx="430868" cy="42644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07"/>
            <a:ext cx="5672138" cy="68539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3" y="2351481"/>
            <a:ext cx="4175129" cy="23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/>
          </p:nvPr>
        </p:nvSpPr>
        <p:spPr>
          <a:xfrm>
            <a:off x="602978" y="174370"/>
            <a:ext cx="6089073" cy="654560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Main Work Distribution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3"/>
          </p:nvPr>
        </p:nvSpPr>
        <p:spPr>
          <a:xfrm>
            <a:off x="8610600" y="1572147"/>
            <a:ext cx="3360665" cy="576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Muhammad </a:t>
            </a:r>
            <a:r>
              <a:rPr lang="en-US" dirty="0" err="1"/>
              <a:t>Shaharyar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/>
              <a:t>Added the </a:t>
            </a:r>
            <a:r>
              <a:rPr kumimoji="1" lang="en-US" altLang="ja-JP" dirty="0" smtClean="0"/>
              <a:t>second </a:t>
            </a:r>
            <a:r>
              <a:rPr kumimoji="1" lang="en-US" altLang="ja-JP" dirty="0"/>
              <a:t>step of ranking system </a:t>
            </a:r>
            <a:r>
              <a:rPr kumimoji="1" lang="en-US" altLang="ja-JP" dirty="0" smtClean="0"/>
              <a:t>(IDF </a:t>
            </a:r>
            <a:r>
              <a:rPr kumimoji="1" lang="en-US" altLang="ja-JP" dirty="0"/>
              <a:t>calculations</a:t>
            </a:r>
            <a:r>
              <a:rPr kumimoji="1" lang="en-US" altLang="ja-JP" dirty="0" smtClean="0"/>
              <a:t>)</a:t>
            </a:r>
          </a:p>
          <a:p>
            <a:r>
              <a:rPr kumimoji="1" lang="en-US" altLang="ja-JP" dirty="0" smtClean="0"/>
              <a:t>Added index to database</a:t>
            </a:r>
            <a:endParaRPr kumimoji="1" lang="en-US" altLang="ja-JP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5"/>
          </p:nvPr>
        </p:nvSpPr>
        <p:spPr>
          <a:xfrm>
            <a:off x="8610599" y="4686425"/>
            <a:ext cx="3360665" cy="5760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Ahmad Ali Khan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Implemented PHP for GUI</a:t>
            </a:r>
          </a:p>
          <a:p>
            <a:r>
              <a:rPr kumimoji="1" lang="en-US" altLang="ja-JP" dirty="0" smtClean="0"/>
              <a:t>Accessed C++ script for searching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err="1" smtClean="0"/>
              <a:t>Anas</a:t>
            </a:r>
            <a:r>
              <a:rPr lang="en-US" altLang="ja-JP" dirty="0" smtClean="0"/>
              <a:t> Imran </a:t>
            </a:r>
            <a:r>
              <a:rPr lang="en-US" altLang="ja-JP" dirty="0" err="1" smtClean="0"/>
              <a:t>Tasadduq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 smtClean="0"/>
              <a:t>Added the first step of ranking system (TF calculations)</a:t>
            </a:r>
          </a:p>
          <a:p>
            <a:r>
              <a:rPr kumimoji="1" lang="en-US" altLang="ja-JP" dirty="0" smtClean="0"/>
              <a:t> Added index to database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Muhammad Saad Hussaini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 smtClean="0"/>
              <a:t>Calculated ranks</a:t>
            </a:r>
          </a:p>
          <a:p>
            <a:r>
              <a:rPr lang="en-US" altLang="ja-JP" dirty="0" smtClean="0"/>
              <a:t>Handled single and multi word queries</a:t>
            </a:r>
            <a:endParaRPr lang="en-US" altLang="ja-JP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 smtClean="0"/>
              <a:t>Reverse Indexing</a:t>
            </a:r>
            <a:endParaRPr kumimoji="1" lang="ja-JP" altLang="en-US" dirty="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 smtClean="0"/>
              <a:t>GUI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 smtClean="0"/>
              <a:t>Forward Indexing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ja-JP" dirty="0" smtClean="0"/>
              <a:t>Searcher / Ranking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5590281"/>
      </p:ext>
    </p:extLst>
  </p:cSld>
  <p:clrMapOvr>
    <a:masterClrMapping/>
  </p:clrMapOvr>
  <p:transition spd="slow" advTm="9046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9" y="2062553"/>
            <a:ext cx="6512467" cy="4284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9" y="346257"/>
            <a:ext cx="691588" cy="691588"/>
          </a:xfrm>
          <a:prstGeom prst="rect">
            <a:avLst/>
          </a:prstGeom>
        </p:spPr>
      </p:pic>
      <p:sp>
        <p:nvSpPr>
          <p:cNvPr id="4" name="タイトル 11"/>
          <p:cNvSpPr txBox="1">
            <a:spLocks/>
          </p:cNvSpPr>
          <p:nvPr/>
        </p:nvSpPr>
        <p:spPr>
          <a:xfrm>
            <a:off x="897987" y="415297"/>
            <a:ext cx="5519523" cy="7199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b="1" dirty="0" smtClean="0">
                <a:solidFill>
                  <a:schemeClr val="bg1"/>
                </a:solidFill>
              </a:rPr>
              <a:t>Forward Indexing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556780" y="1267928"/>
            <a:ext cx="23774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18" y="4464761"/>
            <a:ext cx="3365066" cy="2278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9440" y="1976125"/>
            <a:ext cx="4937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Coded on C++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Implemented Boost Library for I/O </a:t>
            </a:r>
            <a:r>
              <a:rPr lang="en-US" sz="2000" dirty="0" smtClean="0">
                <a:solidFill>
                  <a:schemeClr val="bg1"/>
                </a:solidFill>
              </a:rPr>
              <a:t>efficiency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Incremental processing of 10,000 files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Entire </a:t>
            </a:r>
            <a:r>
              <a:rPr lang="en-US" sz="2000" dirty="0" smtClean="0">
                <a:solidFill>
                  <a:schemeClr val="bg1"/>
                </a:solidFill>
              </a:rPr>
              <a:t>File path stored for later ease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11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0"/>
                            </p:stCondLst>
                            <p:childTnLst>
                              <p:par>
                                <p:cTn id="1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9" y="2366828"/>
            <a:ext cx="6512467" cy="3676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9" y="346257"/>
            <a:ext cx="691588" cy="691588"/>
          </a:xfrm>
          <a:prstGeom prst="rect">
            <a:avLst/>
          </a:prstGeom>
        </p:spPr>
      </p:pic>
      <p:sp>
        <p:nvSpPr>
          <p:cNvPr id="4" name="タイトル 11"/>
          <p:cNvSpPr txBox="1">
            <a:spLocks/>
          </p:cNvSpPr>
          <p:nvPr/>
        </p:nvSpPr>
        <p:spPr>
          <a:xfrm>
            <a:off x="897987" y="415297"/>
            <a:ext cx="5519523" cy="7199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b="1" dirty="0" smtClean="0">
                <a:solidFill>
                  <a:schemeClr val="bg1"/>
                </a:solidFill>
              </a:rPr>
              <a:t>Reverse Indexing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556780" y="1267928"/>
            <a:ext cx="23774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18" y="4659762"/>
            <a:ext cx="3365066" cy="1888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9052" y="2641143"/>
            <a:ext cx="4783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Implemented Forward </a:t>
            </a:r>
            <a:r>
              <a:rPr lang="en-US" sz="2000" dirty="0" smtClean="0">
                <a:solidFill>
                  <a:schemeClr val="bg1"/>
                </a:solidFill>
              </a:rPr>
              <a:t>Index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Data </a:t>
            </a:r>
            <a:r>
              <a:rPr lang="en-US" sz="2000" dirty="0" smtClean="0">
                <a:solidFill>
                  <a:schemeClr val="bg1"/>
                </a:solidFill>
              </a:rPr>
              <a:t>prioritization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Incremental </a:t>
            </a:r>
            <a:r>
              <a:rPr lang="en-US" sz="2000" dirty="0">
                <a:solidFill>
                  <a:schemeClr val="bg1"/>
                </a:solidFill>
              </a:rPr>
              <a:t>processing of 10,000 </a:t>
            </a:r>
            <a:r>
              <a:rPr lang="en-US" sz="2000" dirty="0" smtClean="0">
                <a:solidFill>
                  <a:schemeClr val="bg1"/>
                </a:solidFill>
              </a:rPr>
              <a:t>files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668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0"/>
                            </p:stCondLst>
                            <p:childTnLst>
                              <p:par>
                                <p:cTn id="1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游ゴシック</vt:lpstr>
      <vt:lpstr>游ゴシック Light</vt:lpstr>
      <vt:lpstr>Arial</vt:lpstr>
      <vt:lpstr>Calibri</vt:lpstr>
      <vt:lpstr>Calibri Light</vt:lpstr>
      <vt:lpstr>Century Gothic</vt:lpstr>
      <vt:lpstr>Lato Light</vt:lpstr>
      <vt:lpstr>Office Theme</vt:lpstr>
      <vt:lpstr>KLiK Engine</vt:lpstr>
      <vt:lpstr>PowerPoint Presentation</vt:lpstr>
      <vt:lpstr>KLiK Engine</vt:lpstr>
      <vt:lpstr>PowerPoint Presentation</vt:lpstr>
      <vt:lpstr>PowerPoint Presentation</vt:lpstr>
      <vt:lpstr>Basic Procedures </vt:lpstr>
      <vt:lpstr>Main Work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2018-12-28T06:59:39Z</dcterms:created>
  <dcterms:modified xsi:type="dcterms:W3CDTF">2018-12-28T07:19:40Z</dcterms:modified>
</cp:coreProperties>
</file>